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5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96B854-D98D-4392-B17F-D3DFCAF98FD1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EC6DBE-1F7E-4DEE-BABA-2114E6025CDC}">
      <dgm:prSet phldrT="[Текст]" custT="1"/>
      <dgm:spPr/>
      <dgm:t>
        <a:bodyPr/>
        <a:lstStyle/>
        <a:p>
          <a:r>
            <a:rPr lang="ru-RU" sz="2000" dirty="0"/>
            <a:t>ГКУСО ВО «</a:t>
          </a:r>
          <a:r>
            <a:rPr lang="ru-RU" sz="2000" dirty="0" err="1"/>
            <a:t>Меленковский</a:t>
          </a:r>
          <a:r>
            <a:rPr lang="ru-RU" sz="2000" dirty="0"/>
            <a:t> СРЦН»</a:t>
          </a:r>
        </a:p>
      </dgm:t>
    </dgm:pt>
    <dgm:pt modelId="{018053C2-13A9-40AE-850F-AE4409324BA7}" type="parTrans" cxnId="{4BE44D12-DF6F-4DD9-BA70-E13B153DE0EB}">
      <dgm:prSet/>
      <dgm:spPr/>
      <dgm:t>
        <a:bodyPr/>
        <a:lstStyle/>
        <a:p>
          <a:endParaRPr lang="ru-RU"/>
        </a:p>
      </dgm:t>
    </dgm:pt>
    <dgm:pt modelId="{855DF182-DBDF-47A7-BC10-1163266B206D}" type="sibTrans" cxnId="{4BE44D12-DF6F-4DD9-BA70-E13B153DE0EB}">
      <dgm:prSet/>
      <dgm:spPr/>
      <dgm:t>
        <a:bodyPr/>
        <a:lstStyle/>
        <a:p>
          <a:endParaRPr lang="ru-RU"/>
        </a:p>
      </dgm:t>
    </dgm:pt>
    <dgm:pt modelId="{B1114A5C-793D-4DFD-95FA-6C944607EA0C}">
      <dgm:prSet phldrT="[Текст]" custT="1"/>
      <dgm:spPr/>
      <dgm:t>
        <a:bodyPr/>
        <a:lstStyle/>
        <a:p>
          <a:r>
            <a:rPr lang="ru-RU" sz="1800" dirty="0"/>
            <a:t>МБУК «Централизованная библиотечная система </a:t>
          </a:r>
          <a:r>
            <a:rPr lang="ru-RU" sz="1800" dirty="0" err="1"/>
            <a:t>Меленковского</a:t>
          </a:r>
          <a:r>
            <a:rPr lang="ru-RU" sz="1800" dirty="0"/>
            <a:t> района» </a:t>
          </a:r>
        </a:p>
      </dgm:t>
    </dgm:pt>
    <dgm:pt modelId="{74B83475-3803-47F6-B665-B6D5944AF658}" type="parTrans" cxnId="{3D958AF2-CCE3-4868-9757-BCF6994D68D4}">
      <dgm:prSet/>
      <dgm:spPr/>
      <dgm:t>
        <a:bodyPr/>
        <a:lstStyle/>
        <a:p>
          <a:endParaRPr lang="ru-RU"/>
        </a:p>
      </dgm:t>
    </dgm:pt>
    <dgm:pt modelId="{DB18762C-4893-4CDB-81D2-6C05A37FE075}" type="sibTrans" cxnId="{3D958AF2-CCE3-4868-9757-BCF6994D68D4}">
      <dgm:prSet/>
      <dgm:spPr/>
      <dgm:t>
        <a:bodyPr/>
        <a:lstStyle/>
        <a:p>
          <a:endParaRPr lang="ru-RU"/>
        </a:p>
      </dgm:t>
    </dgm:pt>
    <dgm:pt modelId="{91D8B9E8-B22F-428A-A64C-62A8819A2E2B}">
      <dgm:prSet phldrT="[Текст]" custT="1"/>
      <dgm:spPr/>
      <dgm:t>
        <a:bodyPr/>
        <a:lstStyle/>
        <a:p>
          <a:r>
            <a:rPr lang="ru-RU" sz="1800" dirty="0"/>
            <a:t>МАУ округа Муром «Дирекция массовых и праздничных мероприятий», ГБУК ВО  «Муромский историко-художественный музей» </a:t>
          </a:r>
        </a:p>
      </dgm:t>
    </dgm:pt>
    <dgm:pt modelId="{18025BE2-5792-4339-B455-0760B871AD12}" type="parTrans" cxnId="{3E6D91F2-9111-4260-A0DA-6003F4636082}">
      <dgm:prSet/>
      <dgm:spPr/>
      <dgm:t>
        <a:bodyPr/>
        <a:lstStyle/>
        <a:p>
          <a:endParaRPr lang="ru-RU"/>
        </a:p>
      </dgm:t>
    </dgm:pt>
    <dgm:pt modelId="{CD7F0BC8-7303-4652-A244-65B5D3077E3D}" type="sibTrans" cxnId="{3E6D91F2-9111-4260-A0DA-6003F4636082}">
      <dgm:prSet/>
      <dgm:spPr/>
      <dgm:t>
        <a:bodyPr/>
        <a:lstStyle/>
        <a:p>
          <a:endParaRPr lang="ru-RU"/>
        </a:p>
      </dgm:t>
    </dgm:pt>
    <dgm:pt modelId="{3C4098F2-11F1-493A-8C51-A89FF1B19A70}">
      <dgm:prSet phldrT="[Текст]" custT="1"/>
      <dgm:spPr/>
      <dgm:t>
        <a:bodyPr/>
        <a:lstStyle/>
        <a:p>
          <a:r>
            <a:rPr lang="ru-RU" sz="1800" dirty="0"/>
            <a:t>музеи  г. Касимова :  «Музей самоваров», «Музей бабочек и стрекоз», «Музей денег», «Музей необычных коллекций». </a:t>
          </a:r>
          <a:br>
            <a:rPr lang="ru-RU" sz="1800" dirty="0"/>
          </a:br>
          <a:endParaRPr lang="ru-RU" sz="1800" dirty="0"/>
        </a:p>
      </dgm:t>
    </dgm:pt>
    <dgm:pt modelId="{B1076C13-4B3C-47E6-A750-10AF151DFBB4}" type="parTrans" cxnId="{0194B5DE-BBE2-405F-84C7-C9CA77C7DC2A}">
      <dgm:prSet/>
      <dgm:spPr/>
      <dgm:t>
        <a:bodyPr/>
        <a:lstStyle/>
        <a:p>
          <a:endParaRPr lang="ru-RU"/>
        </a:p>
      </dgm:t>
    </dgm:pt>
    <dgm:pt modelId="{398F6E6C-89A5-475E-9E3E-ED9EB1B553A9}" type="sibTrans" cxnId="{0194B5DE-BBE2-405F-84C7-C9CA77C7DC2A}">
      <dgm:prSet/>
      <dgm:spPr/>
      <dgm:t>
        <a:bodyPr/>
        <a:lstStyle/>
        <a:p>
          <a:endParaRPr lang="ru-RU"/>
        </a:p>
      </dgm:t>
    </dgm:pt>
    <dgm:pt modelId="{C5840DAD-25CE-4FA2-95BF-B4DFE11A6F07}">
      <dgm:prSet phldrT="[Текст]" custT="1"/>
      <dgm:spPr/>
      <dgm:t>
        <a:bodyPr/>
        <a:lstStyle/>
        <a:p>
          <a:r>
            <a:rPr lang="ru-RU" sz="1800" dirty="0"/>
            <a:t>МБУК «Координационно-методический центр культуры и народного творчества»(сектор «Краеведческий музей»), МБУК «Культурно-досуговый центр г. Меленки»</a:t>
          </a:r>
        </a:p>
      </dgm:t>
    </dgm:pt>
    <dgm:pt modelId="{5F79057F-3DF3-4907-B813-9404FFF09482}" type="parTrans" cxnId="{60E0CA45-E602-4BE6-8ECE-7EAFE76B61CC}">
      <dgm:prSet/>
      <dgm:spPr/>
      <dgm:t>
        <a:bodyPr/>
        <a:lstStyle/>
        <a:p>
          <a:endParaRPr lang="ru-RU"/>
        </a:p>
      </dgm:t>
    </dgm:pt>
    <dgm:pt modelId="{2B9FE79D-0E4F-4CD1-9326-9AB3FEC5D039}" type="sibTrans" cxnId="{60E0CA45-E602-4BE6-8ECE-7EAFE76B61CC}">
      <dgm:prSet/>
      <dgm:spPr/>
      <dgm:t>
        <a:bodyPr/>
        <a:lstStyle/>
        <a:p>
          <a:endParaRPr lang="ru-RU"/>
        </a:p>
      </dgm:t>
    </dgm:pt>
    <dgm:pt modelId="{38EAFCCD-CEEC-4B93-BD56-7A24632B01B0}" type="pres">
      <dgm:prSet presAssocID="{BD96B854-D98D-4392-B17F-D3DFCAF98FD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16C72D-49C5-45DE-96D6-2D78FF884650}" type="pres">
      <dgm:prSet presAssocID="{9BEC6DBE-1F7E-4DEE-BABA-2114E6025CDC}" presName="centerShape" presStyleLbl="node0" presStyleIdx="0" presStyleCnt="1" custScaleX="176458" custScaleY="111135"/>
      <dgm:spPr/>
      <dgm:t>
        <a:bodyPr/>
        <a:lstStyle/>
        <a:p>
          <a:endParaRPr lang="ru-RU"/>
        </a:p>
      </dgm:t>
    </dgm:pt>
    <dgm:pt modelId="{1061E4D6-FA8D-4586-B895-3CBEBF198CA8}" type="pres">
      <dgm:prSet presAssocID="{74B83475-3803-47F6-B665-B6D5944AF658}" presName="parTrans" presStyleLbl="sibTrans2D1" presStyleIdx="0" presStyleCnt="4"/>
      <dgm:spPr/>
      <dgm:t>
        <a:bodyPr/>
        <a:lstStyle/>
        <a:p>
          <a:endParaRPr lang="ru-RU"/>
        </a:p>
      </dgm:t>
    </dgm:pt>
    <dgm:pt modelId="{8812A65A-05AD-4764-8C7E-7613E0E4E060}" type="pres">
      <dgm:prSet presAssocID="{74B83475-3803-47F6-B665-B6D5944AF658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D11A32EE-889C-47CA-8CAB-88F446098811}" type="pres">
      <dgm:prSet presAssocID="{B1114A5C-793D-4DFD-95FA-6C944607EA0C}" presName="node" presStyleLbl="node1" presStyleIdx="0" presStyleCnt="4" custScaleX="186031" custScaleY="867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186D2C-660D-4F6D-82F4-5418CA7A8A17}" type="pres">
      <dgm:prSet presAssocID="{18025BE2-5792-4339-B455-0760B871AD12}" presName="parTrans" presStyleLbl="sibTrans2D1" presStyleIdx="1" presStyleCnt="4"/>
      <dgm:spPr/>
      <dgm:t>
        <a:bodyPr/>
        <a:lstStyle/>
        <a:p>
          <a:endParaRPr lang="ru-RU"/>
        </a:p>
      </dgm:t>
    </dgm:pt>
    <dgm:pt modelId="{BA4EC798-7405-4D2A-B847-D333A7DBC93D}" type="pres">
      <dgm:prSet presAssocID="{18025BE2-5792-4339-B455-0760B871AD12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3CFFDCBC-7120-4E40-8FEC-DF5894F8D616}" type="pres">
      <dgm:prSet presAssocID="{91D8B9E8-B22F-428A-A64C-62A8819A2E2B}" presName="node" presStyleLbl="node1" presStyleIdx="1" presStyleCnt="4" custFlipHor="0" custScaleX="192742" custScaleY="135144" custRadScaleRad="188558" custRadScaleInc="19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4C21AF-D1D5-4DEE-BC0B-CFF799002CF1}" type="pres">
      <dgm:prSet presAssocID="{B1076C13-4B3C-47E6-A750-10AF151DFBB4}" presName="parTrans" presStyleLbl="sibTrans2D1" presStyleIdx="2" presStyleCnt="4"/>
      <dgm:spPr/>
      <dgm:t>
        <a:bodyPr/>
        <a:lstStyle/>
        <a:p>
          <a:endParaRPr lang="ru-RU"/>
        </a:p>
      </dgm:t>
    </dgm:pt>
    <dgm:pt modelId="{01BE7C41-13A3-4097-87AF-8897A499AB9E}" type="pres">
      <dgm:prSet presAssocID="{B1076C13-4B3C-47E6-A750-10AF151DFBB4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F40B28C9-FF1F-4C0E-A446-7B66FAEE6F5A}" type="pres">
      <dgm:prSet presAssocID="{3C4098F2-11F1-493A-8C51-A89FF1B19A70}" presName="node" presStyleLbl="node1" presStyleIdx="2" presStyleCnt="4" custScaleX="220845" custScaleY="1153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FEAC4B-2BFA-4AA6-8E16-712C465CB3E0}" type="pres">
      <dgm:prSet presAssocID="{5F79057F-3DF3-4907-B813-9404FFF09482}" presName="parTrans" presStyleLbl="sibTrans2D1" presStyleIdx="3" presStyleCnt="4"/>
      <dgm:spPr/>
      <dgm:t>
        <a:bodyPr/>
        <a:lstStyle/>
        <a:p>
          <a:endParaRPr lang="ru-RU"/>
        </a:p>
      </dgm:t>
    </dgm:pt>
    <dgm:pt modelId="{7ACB5D1A-A2B5-4825-B057-CB88AA66DC1E}" type="pres">
      <dgm:prSet presAssocID="{5F79057F-3DF3-4907-B813-9404FFF09482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8FFABB72-F0C6-4D63-B4E0-B02C08838C7A}" type="pres">
      <dgm:prSet presAssocID="{C5840DAD-25CE-4FA2-95BF-B4DFE11A6F07}" presName="node" presStyleLbl="node1" presStyleIdx="3" presStyleCnt="4" custScaleX="213397" custScaleY="154156" custRadScaleRad="155187" custRadScaleInc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8219B7-973D-4C23-B358-50EE6E189384}" type="presOf" srcId="{5F79057F-3DF3-4907-B813-9404FFF09482}" destId="{7ACB5D1A-A2B5-4825-B057-CB88AA66DC1E}" srcOrd="1" destOrd="0" presId="urn:microsoft.com/office/officeart/2005/8/layout/radial5"/>
    <dgm:cxn modelId="{81CA4949-6241-45C8-9F82-A7F340B194F2}" type="presOf" srcId="{C5840DAD-25CE-4FA2-95BF-B4DFE11A6F07}" destId="{8FFABB72-F0C6-4D63-B4E0-B02C08838C7A}" srcOrd="0" destOrd="0" presId="urn:microsoft.com/office/officeart/2005/8/layout/radial5"/>
    <dgm:cxn modelId="{4BE44D12-DF6F-4DD9-BA70-E13B153DE0EB}" srcId="{BD96B854-D98D-4392-B17F-D3DFCAF98FD1}" destId="{9BEC6DBE-1F7E-4DEE-BABA-2114E6025CDC}" srcOrd="0" destOrd="0" parTransId="{018053C2-13A9-40AE-850F-AE4409324BA7}" sibTransId="{855DF182-DBDF-47A7-BC10-1163266B206D}"/>
    <dgm:cxn modelId="{3B1E1F75-34AC-4C04-9574-6EAF14FE13FD}" type="presOf" srcId="{3C4098F2-11F1-493A-8C51-A89FF1B19A70}" destId="{F40B28C9-FF1F-4C0E-A446-7B66FAEE6F5A}" srcOrd="0" destOrd="0" presId="urn:microsoft.com/office/officeart/2005/8/layout/radial5"/>
    <dgm:cxn modelId="{60E0CA45-E602-4BE6-8ECE-7EAFE76B61CC}" srcId="{9BEC6DBE-1F7E-4DEE-BABA-2114E6025CDC}" destId="{C5840DAD-25CE-4FA2-95BF-B4DFE11A6F07}" srcOrd="3" destOrd="0" parTransId="{5F79057F-3DF3-4907-B813-9404FFF09482}" sibTransId="{2B9FE79D-0E4F-4CD1-9326-9AB3FEC5D039}"/>
    <dgm:cxn modelId="{10D9DF11-A837-4205-9479-EBDB19431577}" type="presOf" srcId="{74B83475-3803-47F6-B665-B6D5944AF658}" destId="{1061E4D6-FA8D-4586-B895-3CBEBF198CA8}" srcOrd="0" destOrd="0" presId="urn:microsoft.com/office/officeart/2005/8/layout/radial5"/>
    <dgm:cxn modelId="{BD1F5A1E-8168-4F93-B7E2-763B1F7FE0F9}" type="presOf" srcId="{91D8B9E8-B22F-428A-A64C-62A8819A2E2B}" destId="{3CFFDCBC-7120-4E40-8FEC-DF5894F8D616}" srcOrd="0" destOrd="0" presId="urn:microsoft.com/office/officeart/2005/8/layout/radial5"/>
    <dgm:cxn modelId="{08B56E01-69C9-4227-977D-07A1BCA04297}" type="presOf" srcId="{B1114A5C-793D-4DFD-95FA-6C944607EA0C}" destId="{D11A32EE-889C-47CA-8CAB-88F446098811}" srcOrd="0" destOrd="0" presId="urn:microsoft.com/office/officeart/2005/8/layout/radial5"/>
    <dgm:cxn modelId="{0194B5DE-BBE2-405F-84C7-C9CA77C7DC2A}" srcId="{9BEC6DBE-1F7E-4DEE-BABA-2114E6025CDC}" destId="{3C4098F2-11F1-493A-8C51-A89FF1B19A70}" srcOrd="2" destOrd="0" parTransId="{B1076C13-4B3C-47E6-A750-10AF151DFBB4}" sibTransId="{398F6E6C-89A5-475E-9E3E-ED9EB1B553A9}"/>
    <dgm:cxn modelId="{3E6D91F2-9111-4260-A0DA-6003F4636082}" srcId="{9BEC6DBE-1F7E-4DEE-BABA-2114E6025CDC}" destId="{91D8B9E8-B22F-428A-A64C-62A8819A2E2B}" srcOrd="1" destOrd="0" parTransId="{18025BE2-5792-4339-B455-0760B871AD12}" sibTransId="{CD7F0BC8-7303-4652-A244-65B5D3077E3D}"/>
    <dgm:cxn modelId="{3DF59705-433F-40FE-AE61-B2C9E9638A46}" type="presOf" srcId="{9BEC6DBE-1F7E-4DEE-BABA-2114E6025CDC}" destId="{6C16C72D-49C5-45DE-96D6-2D78FF884650}" srcOrd="0" destOrd="0" presId="urn:microsoft.com/office/officeart/2005/8/layout/radial5"/>
    <dgm:cxn modelId="{7A6BB3CC-5D63-4C09-BE57-3C73FD73C4F6}" type="presOf" srcId="{BD96B854-D98D-4392-B17F-D3DFCAF98FD1}" destId="{38EAFCCD-CEEC-4B93-BD56-7A24632B01B0}" srcOrd="0" destOrd="0" presId="urn:microsoft.com/office/officeart/2005/8/layout/radial5"/>
    <dgm:cxn modelId="{43C94BD6-BA9E-4858-BE5C-BDFB6D38DA5F}" type="presOf" srcId="{5F79057F-3DF3-4907-B813-9404FFF09482}" destId="{87FEAC4B-2BFA-4AA6-8E16-712C465CB3E0}" srcOrd="0" destOrd="0" presId="urn:microsoft.com/office/officeart/2005/8/layout/radial5"/>
    <dgm:cxn modelId="{3D958AF2-CCE3-4868-9757-BCF6994D68D4}" srcId="{9BEC6DBE-1F7E-4DEE-BABA-2114E6025CDC}" destId="{B1114A5C-793D-4DFD-95FA-6C944607EA0C}" srcOrd="0" destOrd="0" parTransId="{74B83475-3803-47F6-B665-B6D5944AF658}" sibTransId="{DB18762C-4893-4CDB-81D2-6C05A37FE075}"/>
    <dgm:cxn modelId="{0BC45167-0CEE-475D-8998-95CAFF8D28B8}" type="presOf" srcId="{74B83475-3803-47F6-B665-B6D5944AF658}" destId="{8812A65A-05AD-4764-8C7E-7613E0E4E060}" srcOrd="1" destOrd="0" presId="urn:microsoft.com/office/officeart/2005/8/layout/radial5"/>
    <dgm:cxn modelId="{14AB5C53-5472-4917-BBDF-0AAFC3009A9A}" type="presOf" srcId="{B1076C13-4B3C-47E6-A750-10AF151DFBB4}" destId="{01BE7C41-13A3-4097-87AF-8897A499AB9E}" srcOrd="1" destOrd="0" presId="urn:microsoft.com/office/officeart/2005/8/layout/radial5"/>
    <dgm:cxn modelId="{13835EC5-6170-47F9-A4FF-26A9BE023271}" type="presOf" srcId="{B1076C13-4B3C-47E6-A750-10AF151DFBB4}" destId="{C94C21AF-D1D5-4DEE-BC0B-CFF799002CF1}" srcOrd="0" destOrd="0" presId="urn:microsoft.com/office/officeart/2005/8/layout/radial5"/>
    <dgm:cxn modelId="{E50999F9-28FF-470D-AAAF-41F63F39771F}" type="presOf" srcId="{18025BE2-5792-4339-B455-0760B871AD12}" destId="{01186D2C-660D-4F6D-82F4-5418CA7A8A17}" srcOrd="0" destOrd="0" presId="urn:microsoft.com/office/officeart/2005/8/layout/radial5"/>
    <dgm:cxn modelId="{FDE7EB6B-D9E8-4620-A68C-8BEEF65B8226}" type="presOf" srcId="{18025BE2-5792-4339-B455-0760B871AD12}" destId="{BA4EC798-7405-4D2A-B847-D333A7DBC93D}" srcOrd="1" destOrd="0" presId="urn:microsoft.com/office/officeart/2005/8/layout/radial5"/>
    <dgm:cxn modelId="{CE9F58FD-A1C6-46A9-B056-A5FB5957CFBF}" type="presParOf" srcId="{38EAFCCD-CEEC-4B93-BD56-7A24632B01B0}" destId="{6C16C72D-49C5-45DE-96D6-2D78FF884650}" srcOrd="0" destOrd="0" presId="urn:microsoft.com/office/officeart/2005/8/layout/radial5"/>
    <dgm:cxn modelId="{29F9586C-BA53-47E3-BAA7-15C0FE290581}" type="presParOf" srcId="{38EAFCCD-CEEC-4B93-BD56-7A24632B01B0}" destId="{1061E4D6-FA8D-4586-B895-3CBEBF198CA8}" srcOrd="1" destOrd="0" presId="urn:microsoft.com/office/officeart/2005/8/layout/radial5"/>
    <dgm:cxn modelId="{F05FCD0E-4D14-43E1-A943-6180F8031328}" type="presParOf" srcId="{1061E4D6-FA8D-4586-B895-3CBEBF198CA8}" destId="{8812A65A-05AD-4764-8C7E-7613E0E4E060}" srcOrd="0" destOrd="0" presId="urn:microsoft.com/office/officeart/2005/8/layout/radial5"/>
    <dgm:cxn modelId="{FD4ED49F-06C6-41E0-AF5A-33661528BC2B}" type="presParOf" srcId="{38EAFCCD-CEEC-4B93-BD56-7A24632B01B0}" destId="{D11A32EE-889C-47CA-8CAB-88F446098811}" srcOrd="2" destOrd="0" presId="urn:microsoft.com/office/officeart/2005/8/layout/radial5"/>
    <dgm:cxn modelId="{8D743DB0-D41A-4AAD-8998-A98ED99A3740}" type="presParOf" srcId="{38EAFCCD-CEEC-4B93-BD56-7A24632B01B0}" destId="{01186D2C-660D-4F6D-82F4-5418CA7A8A17}" srcOrd="3" destOrd="0" presId="urn:microsoft.com/office/officeart/2005/8/layout/radial5"/>
    <dgm:cxn modelId="{B0DED022-5FFA-45BF-B086-EBB0FC4D2F0F}" type="presParOf" srcId="{01186D2C-660D-4F6D-82F4-5418CA7A8A17}" destId="{BA4EC798-7405-4D2A-B847-D333A7DBC93D}" srcOrd="0" destOrd="0" presId="urn:microsoft.com/office/officeart/2005/8/layout/radial5"/>
    <dgm:cxn modelId="{B9C2124F-ED46-4F9F-A706-729AAAD09F1B}" type="presParOf" srcId="{38EAFCCD-CEEC-4B93-BD56-7A24632B01B0}" destId="{3CFFDCBC-7120-4E40-8FEC-DF5894F8D616}" srcOrd="4" destOrd="0" presId="urn:microsoft.com/office/officeart/2005/8/layout/radial5"/>
    <dgm:cxn modelId="{D8E9AF11-32A7-4191-B981-FB24EEDB7FF0}" type="presParOf" srcId="{38EAFCCD-CEEC-4B93-BD56-7A24632B01B0}" destId="{C94C21AF-D1D5-4DEE-BC0B-CFF799002CF1}" srcOrd="5" destOrd="0" presId="urn:microsoft.com/office/officeart/2005/8/layout/radial5"/>
    <dgm:cxn modelId="{8582F422-D956-4C80-ABC4-EA27D83AA518}" type="presParOf" srcId="{C94C21AF-D1D5-4DEE-BC0B-CFF799002CF1}" destId="{01BE7C41-13A3-4097-87AF-8897A499AB9E}" srcOrd="0" destOrd="0" presId="urn:microsoft.com/office/officeart/2005/8/layout/radial5"/>
    <dgm:cxn modelId="{4A6C8123-1A19-411A-903D-E59B591B9E59}" type="presParOf" srcId="{38EAFCCD-CEEC-4B93-BD56-7A24632B01B0}" destId="{F40B28C9-FF1F-4C0E-A446-7B66FAEE6F5A}" srcOrd="6" destOrd="0" presId="urn:microsoft.com/office/officeart/2005/8/layout/radial5"/>
    <dgm:cxn modelId="{98AF4FB4-C8BF-4485-8561-EB50939B9F00}" type="presParOf" srcId="{38EAFCCD-CEEC-4B93-BD56-7A24632B01B0}" destId="{87FEAC4B-2BFA-4AA6-8E16-712C465CB3E0}" srcOrd="7" destOrd="0" presId="urn:microsoft.com/office/officeart/2005/8/layout/radial5"/>
    <dgm:cxn modelId="{38DC4ACC-F6F0-48FC-A670-357A958C598E}" type="presParOf" srcId="{87FEAC4B-2BFA-4AA6-8E16-712C465CB3E0}" destId="{7ACB5D1A-A2B5-4825-B057-CB88AA66DC1E}" srcOrd="0" destOrd="0" presId="urn:microsoft.com/office/officeart/2005/8/layout/radial5"/>
    <dgm:cxn modelId="{00F6D7C0-0489-49FD-A54E-FAB6C59BA1C7}" type="presParOf" srcId="{38EAFCCD-CEEC-4B93-BD56-7A24632B01B0}" destId="{8FFABB72-F0C6-4D63-B4E0-B02C08838C7A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16C72D-49C5-45DE-96D6-2D78FF884650}">
      <dsp:nvSpPr>
        <dsp:cNvPr id="0" name=""/>
        <dsp:cNvSpPr/>
      </dsp:nvSpPr>
      <dsp:spPr>
        <a:xfrm>
          <a:off x="4622396" y="2259881"/>
          <a:ext cx="3130420" cy="19715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ГКУСО ВО «</a:t>
          </a:r>
          <a:r>
            <a:rPr lang="ru-RU" sz="2000" kern="1200" dirty="0" err="1"/>
            <a:t>Меленковский</a:t>
          </a:r>
          <a:r>
            <a:rPr lang="ru-RU" sz="2000" kern="1200" dirty="0"/>
            <a:t> СРЦН»</a:t>
          </a:r>
        </a:p>
      </dsp:txBody>
      <dsp:txXfrm>
        <a:off x="5080835" y="2548611"/>
        <a:ext cx="2213542" cy="1394109"/>
      </dsp:txXfrm>
    </dsp:sp>
    <dsp:sp modelId="{1061E4D6-FA8D-4586-B895-3CBEBF198CA8}">
      <dsp:nvSpPr>
        <dsp:cNvPr id="0" name=""/>
        <dsp:cNvSpPr/>
      </dsp:nvSpPr>
      <dsp:spPr>
        <a:xfrm rot="16200000">
          <a:off x="5994784" y="1605395"/>
          <a:ext cx="385644" cy="6031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6052631" y="1783876"/>
        <a:ext cx="269951" cy="361902"/>
      </dsp:txXfrm>
    </dsp:sp>
    <dsp:sp modelId="{D11A32EE-889C-47CA-8CAB-88F446098811}">
      <dsp:nvSpPr>
        <dsp:cNvPr id="0" name=""/>
        <dsp:cNvSpPr/>
      </dsp:nvSpPr>
      <dsp:spPr>
        <a:xfrm>
          <a:off x="4537482" y="-5834"/>
          <a:ext cx="3300248" cy="15380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МБУК «Централизованная библиотечная система </a:t>
          </a:r>
          <a:r>
            <a:rPr lang="ru-RU" sz="1800" kern="1200" dirty="0" err="1"/>
            <a:t>Меленковского</a:t>
          </a:r>
          <a:r>
            <a:rPr lang="ru-RU" sz="1800" kern="1200" dirty="0"/>
            <a:t> района» </a:t>
          </a:r>
        </a:p>
      </dsp:txBody>
      <dsp:txXfrm>
        <a:off x="5020792" y="219413"/>
        <a:ext cx="2333628" cy="1087591"/>
      </dsp:txXfrm>
    </dsp:sp>
    <dsp:sp modelId="{01186D2C-660D-4F6D-82F4-5418CA7A8A17}">
      <dsp:nvSpPr>
        <dsp:cNvPr id="0" name=""/>
        <dsp:cNvSpPr/>
      </dsp:nvSpPr>
      <dsp:spPr>
        <a:xfrm rot="56876">
          <a:off x="7976836" y="2978163"/>
          <a:ext cx="541148" cy="6031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7976847" y="3097454"/>
        <a:ext cx="378804" cy="361902"/>
      </dsp:txXfrm>
    </dsp:sp>
    <dsp:sp modelId="{3CFFDCBC-7120-4E40-8FEC-DF5894F8D616}">
      <dsp:nvSpPr>
        <dsp:cNvPr id="0" name=""/>
        <dsp:cNvSpPr/>
      </dsp:nvSpPr>
      <dsp:spPr>
        <a:xfrm>
          <a:off x="8772696" y="2117979"/>
          <a:ext cx="3419303" cy="2397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МАУ округа Муром «Дирекция массовых и праздничных мероприятий», ГБУК ВО  «Муромский историко-художественный музей» </a:t>
          </a:r>
        </a:p>
      </dsp:txBody>
      <dsp:txXfrm>
        <a:off x="9273441" y="2469084"/>
        <a:ext cx="2417813" cy="1695286"/>
      </dsp:txXfrm>
    </dsp:sp>
    <dsp:sp modelId="{C94C21AF-D1D5-4DEE-BC0B-CFF799002CF1}">
      <dsp:nvSpPr>
        <dsp:cNvPr id="0" name=""/>
        <dsp:cNvSpPr/>
      </dsp:nvSpPr>
      <dsp:spPr>
        <a:xfrm rot="5400000">
          <a:off x="6062100" y="4159565"/>
          <a:ext cx="251011" cy="6031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6099752" y="4242548"/>
        <a:ext cx="175708" cy="361902"/>
      </dsp:txXfrm>
    </dsp:sp>
    <dsp:sp modelId="{F40B28C9-FF1F-4C0E-A446-7B66FAEE6F5A}">
      <dsp:nvSpPr>
        <dsp:cNvPr id="0" name=""/>
        <dsp:cNvSpPr/>
      </dsp:nvSpPr>
      <dsp:spPr>
        <a:xfrm>
          <a:off x="4228676" y="4705059"/>
          <a:ext cx="3917859" cy="20461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музеи  г. Касимова :  «Музей самоваров», «Музей бабочек и стрекоз», «Музей денег», «Музей необычных коллекций». </a:t>
          </a:r>
          <a:br>
            <a:rPr lang="ru-RU" sz="1800" kern="1200" dirty="0"/>
          </a:br>
          <a:endParaRPr lang="ru-RU" sz="1800" kern="1200" dirty="0"/>
        </a:p>
      </dsp:txBody>
      <dsp:txXfrm>
        <a:off x="4802433" y="5004708"/>
        <a:ext cx="2770345" cy="1446834"/>
      </dsp:txXfrm>
    </dsp:sp>
    <dsp:sp modelId="{87FEAC4B-2BFA-4AA6-8E16-712C465CB3E0}">
      <dsp:nvSpPr>
        <dsp:cNvPr id="0" name=""/>
        <dsp:cNvSpPr/>
      </dsp:nvSpPr>
      <dsp:spPr>
        <a:xfrm rot="10800000">
          <a:off x="4326613" y="2944081"/>
          <a:ext cx="209020" cy="6031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 rot="10800000">
        <a:off x="4389319" y="3064715"/>
        <a:ext cx="146314" cy="361902"/>
      </dsp:txXfrm>
    </dsp:sp>
    <dsp:sp modelId="{8FFABB72-F0C6-4D63-B4E0-B02C08838C7A}">
      <dsp:nvSpPr>
        <dsp:cNvPr id="0" name=""/>
        <dsp:cNvSpPr/>
      </dsp:nvSpPr>
      <dsp:spPr>
        <a:xfrm>
          <a:off x="442289" y="1878278"/>
          <a:ext cx="3785729" cy="27347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/>
            <a:t>МБУК «Координационно-методический центр культуры и народного творчества»(сектор «Краеведческий музей»), МБУК «Культурно-досуговый центр г. Меленки»</a:t>
          </a:r>
        </a:p>
      </dsp:txBody>
      <dsp:txXfrm>
        <a:off x="996696" y="2278777"/>
        <a:ext cx="2676915" cy="19337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7CE854-25CE-4C35-ADFB-DD6B3B7B3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BB38DAC-2EEC-4E2A-BF00-5B4D10D54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15D7E66-709A-447E-8485-51BCA6E62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72F46-7013-4D64-A2C2-BB4139AD965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2F601A5-C2E7-40E7-A0A9-D98DDD5D8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2D8BE15-2529-4F42-BF1A-0909EA549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18CF5-5C45-47AD-BA04-17E9976AC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86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84300E-3579-406D-8BA9-70D9272F6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1049121-D8AD-49BE-8C96-23B24059A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94F8745-D63B-46CF-A86E-9255CC829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72F46-7013-4D64-A2C2-BB4139AD965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9BB1385-E6E9-45EE-B794-2E4440C7C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6F0B4B3-3680-405A-B040-22763505E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18CF5-5C45-47AD-BA04-17E9976AC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626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C94624-5E10-4329-A16E-4FB95249A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02057D0-7F23-4880-B0B9-9AC78D634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36120A5-A423-40A5-993B-CBBC8570B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72F46-7013-4D64-A2C2-BB4139AD965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7B03338-2942-42D9-A86D-B45B8EF9C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85993EC-FE71-47A9-93D1-12A7703C7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18CF5-5C45-47AD-BA04-17E9976AC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84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8F5A2C-A16A-4C7F-A819-FAF5E370E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7220C42-33A2-4B83-ABF0-9D95398F61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EDE1E42-7A4C-4A92-8892-696E27D00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B518BCF-37BB-44CB-BAFD-87F4C8221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72F46-7013-4D64-A2C2-BB4139AD965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962D908-E9F1-4E32-9589-295FD0960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3DAB24E-2004-4168-813F-F2617ED94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18CF5-5C45-47AD-BA04-17E9976AC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90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E14603-E267-4E54-9008-8AF5660B6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9FC23A8-4D10-4C2E-A843-A142F20DF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CA7ADBF-B8A3-4D44-B377-EC3F7148EC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FC1A38E-BC49-41AC-9652-882BB6707F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9BA56C1-0CBA-495A-9DE0-8F70FD1F96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4D1962F-2380-4325-A9D1-B046FEA0A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72F46-7013-4D64-A2C2-BB4139AD965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B898A94E-94E5-4B41-ACEF-33FF65EC6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F416B5B-9D82-4E47-8287-A7443E2D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18CF5-5C45-47AD-BA04-17E9976AC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102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0877D52-87DA-4D79-92C0-29B19D622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8CC3463-D505-4AEB-A493-89B1F5ACB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72F46-7013-4D64-A2C2-BB4139AD965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5C21DCA-DD85-4578-AA48-B5485D80B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F31C089-A61D-45BD-BF81-049B4C6E5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18CF5-5C45-47AD-BA04-17E9976AC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369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73DCDCD-77FB-4FDC-82FA-3796C831C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72F46-7013-4D64-A2C2-BB4139AD965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899B464-560D-476B-8062-99358E343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1328CFE-BAD0-461C-87AD-63D0DAD1E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18CF5-5C45-47AD-BA04-17E9976AC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625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9156290-36F3-4279-8089-16D956A76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24AB434-A56E-4119-9DE0-AFC769A61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B12BFE5-0F87-4958-BEA2-880E867F53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AF4C271-20F5-46B2-A783-A19DF91FF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72F46-7013-4D64-A2C2-BB4139AD965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0EA4C06-4E05-41A3-8887-70E48D35C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A0ADA0B-C5A3-4657-8FB5-5351DD1B1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18CF5-5C45-47AD-BA04-17E9976AC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271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E353419-332E-4923-8CA4-C31A767A6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602D424-61BD-427C-86B8-3ADAFB371A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E7E9933-7193-4C38-8113-2FBFB6F68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DD55D81-9FE2-47BD-9B24-6C0FBFF50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72F46-7013-4D64-A2C2-BB4139AD965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D3AAEA7-B875-4090-BDD2-DEA502804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90F8074-BDD2-40FD-8693-F3956A319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18CF5-5C45-47AD-BA04-17E9976AC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514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D0AA70-8DAE-47DE-A2D7-DE06AC4EC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304D282-79DA-496F-A924-99D43B69AD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02D223F-82C7-44B5-AF74-11A40140C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72F46-7013-4D64-A2C2-BB4139AD965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D22DBF5-E295-4EEF-A5FF-2B6AC0CFE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A0AD263-48B7-4B6D-8C73-C77807890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18CF5-5C45-47AD-BA04-17E9976AC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880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2E19E6D-A2E2-4C02-A7E4-EBD871AF03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7D13D72-DC0A-43E9-9542-D4BC78847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743D15B-FD42-4C41-A9F3-50BCEA57C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72F46-7013-4D64-A2C2-BB4139AD965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C637CB9-7146-4620-9A20-4B3B61CAA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4EC9237-C96A-46B1-B85D-7A70FAD27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18CF5-5C45-47AD-BA04-17E9976AC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0448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C346B0-A64D-46BE-A11D-D42687D7C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A7ECDAD-9DF5-4692-ADF4-022C12CD0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FB68434-CA40-4B39-AC88-629D9C5A4E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72F46-7013-4D64-A2C2-BB4139AD965A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D6D8CD2-F056-47BE-8E80-2BF2F8F28E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0AF2772-8018-4F6C-8BFA-69D1D8C63C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18CF5-5C45-47AD-BA04-17E9976AC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445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3103A18-91A9-4FC4-9EF6-8CFBCB2D1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9687" y="207962"/>
            <a:ext cx="10429460" cy="1117255"/>
          </a:xfrm>
        </p:spPr>
        <p:txBody>
          <a:bodyPr>
            <a:noAutofit/>
          </a:bodyPr>
          <a:lstStyle/>
          <a:p>
            <a:r>
              <a:rPr lang="ru-RU" sz="2000" b="1" dirty="0"/>
              <a:t>                   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Департамент социальной защиты населения Владимирской области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                      ГКУСО ВО «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+mn-lt"/>
              </a:rPr>
              <a:t>Меленковский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социально-реабилитационный центр 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для несовершеннолетних»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EB05866-C3EE-4F98-B426-46B98AA004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8157" y="1749287"/>
            <a:ext cx="8269356" cy="1679713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Организация  дополнительной реабилитационной группы (ДРГ) «Искра» с дневным пребыванием детей в летний период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75AF211A-B613-4A82-B2D0-41EE387DA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22" y="207962"/>
            <a:ext cx="200977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732DF22-81E6-40A0-BD86-32CD04CF14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477" y="3255962"/>
            <a:ext cx="5353879" cy="345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740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460A9C-CC0E-4819-94AA-5C4763ABF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837" y="304800"/>
            <a:ext cx="4903302" cy="2981739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Цель проекта: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создание благоприятных условий для организации досуга и времяпрепровождения детей , реализация их творческого потенциала в каникулярный период, в том числе многодетных, малообеспеченных семей, семей, находящихся в социально опасном положении и трудной жизненной ситуации,  родители которых работают.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A8CB325-B628-44AE-A656-E9407E397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30956" y="2650435"/>
            <a:ext cx="6149009" cy="3988904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Задачи проекта: 1.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Организовать активный досуг и отдых детей и подростков путем привлечения к  культурным мероприятиям, приобщения их к традициям русской народной культуры, развития их творческих способностей.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2.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Обеспечить социальную реабилитацию несовершеннолетних, воспитать интерес и уважение к истории русского народа через проведение тематических мероприятий, мастер-классов, экскурсий.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3.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Удовлетворить запросы родителей на организованный отдых школьников в условиях дневного пребывания в период летних каникул.</a:t>
            </a:r>
          </a:p>
          <a:p>
            <a:pPr algn="l"/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A4DC6A2-D92D-41F1-A880-796A496FC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38" y="3286538"/>
            <a:ext cx="4903302" cy="335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115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xmlns="" id="{0500FC54-308F-4A16-AB96-B6A13EC0C9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2132116"/>
              </p:ext>
            </p:extLst>
          </p:nvPr>
        </p:nvGraphicFramePr>
        <p:xfrm>
          <a:off x="0" y="0"/>
          <a:ext cx="12192000" cy="67453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B367455E-BFF7-460D-94CF-677211AF3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574774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Взаимодействие 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с </a:t>
            </a:r>
            <a:br>
              <a:rPr lang="ru-RU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учреждениями </a:t>
            </a:r>
          </a:p>
        </p:txBody>
      </p:sp>
    </p:spTree>
    <p:extLst>
      <p:ext uri="{BB962C8B-B14F-4D97-AF65-F5344CB8AC3E}">
        <p14:creationId xmlns:p14="http://schemas.microsoft.com/office/powerpoint/2010/main" val="281376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0C2CB5D-2E9D-436B-9629-B9FCD0373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122" y="132523"/>
            <a:ext cx="7563677" cy="1047868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Мероприятия проекта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04A9A78-638D-4CE3-93B7-83E077FFE649}"/>
              </a:ext>
            </a:extLst>
          </p:cNvPr>
          <p:cNvSpPr/>
          <p:nvPr/>
        </p:nvSpPr>
        <p:spPr>
          <a:xfrm>
            <a:off x="543339" y="1476167"/>
            <a:ext cx="3246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</a:rPr>
              <a:t>Развивающие тематические занятия 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F8C0F2F-4ADC-4F82-B5AB-6A5735767F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4563">
            <a:off x="368475" y="2184309"/>
            <a:ext cx="3647201" cy="348032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5466C35B-37C8-4A6F-A612-F88C2E0ACC78}"/>
              </a:ext>
            </a:extLst>
          </p:cNvPr>
          <p:cNvSpPr/>
          <p:nvPr/>
        </p:nvSpPr>
        <p:spPr>
          <a:xfrm>
            <a:off x="4903304" y="1590261"/>
            <a:ext cx="2162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</a:rPr>
              <a:t>   Мастер-классы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29F8667-07B8-4A68-A543-D48619E8C9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" t="9082"/>
          <a:stretch/>
        </p:blipFill>
        <p:spPr>
          <a:xfrm>
            <a:off x="4274147" y="2018127"/>
            <a:ext cx="3643706" cy="343231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7A08D33D-A036-425A-A942-8DCA1CEC55EA}"/>
              </a:ext>
            </a:extLst>
          </p:cNvPr>
          <p:cNvSpPr/>
          <p:nvPr/>
        </p:nvSpPr>
        <p:spPr>
          <a:xfrm flipH="1">
            <a:off x="9035734" y="1590261"/>
            <a:ext cx="2162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  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</a:rPr>
              <a:t>Экскурсии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A9AF201-1D46-4247-B7B2-03DBC1826E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5242">
            <a:off x="8134144" y="2168143"/>
            <a:ext cx="3424193" cy="350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93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54789045-6C04-4A15-91AE-A51E984A3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Отзывы получателей социальных услуг</a:t>
            </a:r>
          </a:p>
        </p:txBody>
      </p:sp>
      <p:grpSp>
        <p:nvGrpSpPr>
          <p:cNvPr id="9" name="Group 666">
            <a:extLst>
              <a:ext uri="{FF2B5EF4-FFF2-40B4-BE49-F238E27FC236}">
                <a16:creationId xmlns:a16="http://schemas.microsoft.com/office/drawing/2014/main" xmlns="" id="{C08FDBC6-FF96-4403-826D-BF132FE18FFA}"/>
              </a:ext>
            </a:extLst>
          </p:cNvPr>
          <p:cNvGrpSpPr/>
          <p:nvPr/>
        </p:nvGrpSpPr>
        <p:grpSpPr>
          <a:xfrm>
            <a:off x="360816" y="1690688"/>
            <a:ext cx="5981927" cy="5167312"/>
            <a:chOff x="0" y="0"/>
            <a:chExt cx="6245352" cy="4001347"/>
          </a:xfrm>
        </p:grpSpPr>
        <p:pic>
          <p:nvPicPr>
            <p:cNvPr id="10" name="Picture 728">
              <a:extLst>
                <a:ext uri="{FF2B5EF4-FFF2-40B4-BE49-F238E27FC236}">
                  <a16:creationId xmlns:a16="http://schemas.microsoft.com/office/drawing/2014/main" xmlns="" id="{4B153B48-1857-408B-B31A-DFBED46F00A2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6245352" cy="3866035"/>
            </a:xfrm>
            <a:prstGeom prst="rect">
              <a:avLst/>
            </a:prstGeom>
          </p:spPr>
        </p:pic>
        <p:sp>
          <p:nvSpPr>
            <p:cNvPr id="11" name="Rectangle 19">
              <a:extLst>
                <a:ext uri="{FF2B5EF4-FFF2-40B4-BE49-F238E27FC236}">
                  <a16:creationId xmlns:a16="http://schemas.microsoft.com/office/drawing/2014/main" xmlns="" id="{1FB2098A-2856-4695-BF0D-99DA8F21EDF2}"/>
                </a:ext>
              </a:extLst>
            </p:cNvPr>
            <p:cNvSpPr/>
            <p:nvPr/>
          </p:nvSpPr>
          <p:spPr>
            <a:xfrm>
              <a:off x="252984" y="3652611"/>
              <a:ext cx="312146" cy="34873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2200">
                  <a:solidFill>
                    <a:srgbClr val="000000"/>
                  </a:solidFill>
                  <a:effectLst/>
                  <a:latin typeface="MS Mincho" panose="02020609040205080304" pitchFamily="49" charset="-128"/>
                  <a:ea typeface="MS Mincho" panose="02020609040205080304" pitchFamily="49" charset="-128"/>
                  <a:cs typeface="MS Mincho" panose="02020609040205080304" pitchFamily="49" charset="-128"/>
                </a:rPr>
                <a:t>い</a:t>
              </a:r>
              <a:endParaRPr lang="ru-RU" sz="2400">
                <a:solidFill>
                  <a:srgbClr val="000000"/>
                </a:solidFill>
                <a:effectLst/>
                <a:latin typeface="MS Mincho" panose="02020609040205080304" pitchFamily="49" charset="-128"/>
                <a:ea typeface="MS Mincho" panose="02020609040205080304" pitchFamily="49" charset="-128"/>
                <a:cs typeface="MS Mincho" panose="02020609040205080304" pitchFamily="49" charset="-128"/>
              </a:endParaRPr>
            </a:p>
          </p:txBody>
        </p:sp>
        <p:sp>
          <p:nvSpPr>
            <p:cNvPr id="12" name="Rectangle 20">
              <a:extLst>
                <a:ext uri="{FF2B5EF4-FFF2-40B4-BE49-F238E27FC236}">
                  <a16:creationId xmlns:a16="http://schemas.microsoft.com/office/drawing/2014/main" xmlns="" id="{41D9B991-1582-4F83-8084-0E0EC4FBCEB3}"/>
                </a:ext>
              </a:extLst>
            </p:cNvPr>
            <p:cNvSpPr/>
            <p:nvPr/>
          </p:nvSpPr>
          <p:spPr>
            <a:xfrm>
              <a:off x="481584" y="3777617"/>
              <a:ext cx="121615" cy="182478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000">
                  <a:solidFill>
                    <a:srgbClr val="000000"/>
                  </a:solidFill>
                  <a:effectLst/>
                  <a:latin typeface="MS Mincho" panose="02020609040205080304" pitchFamily="49" charset="-128"/>
                  <a:ea typeface="MS Mincho" panose="02020609040205080304" pitchFamily="49" charset="-128"/>
                  <a:cs typeface="MS Mincho" panose="02020609040205080304" pitchFamily="49" charset="-128"/>
                </a:rPr>
                <a:t>イ</a:t>
              </a:r>
              <a:endParaRPr lang="ru-RU" sz="2400">
                <a:solidFill>
                  <a:srgbClr val="000000"/>
                </a:solidFill>
                <a:effectLst/>
                <a:latin typeface="MS Mincho" panose="02020609040205080304" pitchFamily="49" charset="-128"/>
                <a:ea typeface="MS Mincho" panose="02020609040205080304" pitchFamily="49" charset="-128"/>
                <a:cs typeface="MS Mincho" panose="02020609040205080304" pitchFamily="49" charset="-128"/>
              </a:endParaRPr>
            </a:p>
          </p:txBody>
        </p:sp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FB8C36AE-AD6F-46BF-A5CB-07F4ADA52C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468"/>
          <a:stretch/>
        </p:blipFill>
        <p:spPr>
          <a:xfrm>
            <a:off x="6585056" y="1690688"/>
            <a:ext cx="5223063" cy="500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34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72EF357-A7BF-4343-904C-4BA966A49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2783284" y="132522"/>
            <a:ext cx="7134395" cy="755374"/>
          </a:xfrm>
        </p:spPr>
        <p:txBody>
          <a:bodyPr>
            <a:normAutofit fontScale="90000"/>
          </a:bodyPr>
          <a:lstStyle/>
          <a:p>
            <a:r>
              <a:rPr lang="ru-RU" dirty="0"/>
              <a:t>         </a:t>
            </a:r>
            <a:r>
              <a:rPr lang="ru-RU" sz="31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Результаты проекта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3B3CD1BF-C244-4593-9FCE-12DBA5D40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7600" y="3627973"/>
            <a:ext cx="10229850" cy="617675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                                    Перспективы развития проекта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9098640-B7A9-49D8-9503-D6C26E3A09F8}"/>
              </a:ext>
            </a:extLst>
          </p:cNvPr>
          <p:cNvSpPr/>
          <p:nvPr/>
        </p:nvSpPr>
        <p:spPr>
          <a:xfrm>
            <a:off x="384313" y="1073427"/>
            <a:ext cx="116089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2021 году мероприятиями проекта охвачено 27 несовершеннолетних. Из них: многодетных семей -8 детей, семей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ДеСОП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– 10 детей, неполных семей -9 детей. В период деятельности ДРГ проведено 45 мероприятий (мастер-классы, экскурсии, спортивно-развлекательные мероприятия, викторины и пр.), из них 15 мероприятий проведено с привлечением социальных партнеров.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 результату реализации ДРГ проанкетировано 15 родителей, из них 100% удовлетворены проведенными мероприятиями.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Уровень удовлетворенности несовершеннолетних проведенными мероприятиями также составляет 100%.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16CEBA2-7042-4D82-994F-3F6C6BDA64C5}"/>
              </a:ext>
            </a:extLst>
          </p:cNvPr>
          <p:cNvSpPr/>
          <p:nvPr/>
        </p:nvSpPr>
        <p:spPr>
          <a:xfrm>
            <a:off x="384313" y="4245648"/>
            <a:ext cx="116089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Проект «Искра» будет продолжать свою деятельность по организации летнего отдыха детей.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связи с тем, что 2022 год объявлен в России Годом народного искусства и культурного </a:t>
            </a:r>
            <a:r>
              <a:rPr lang="ru-RU" sz="200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наследия </a:t>
            </a:r>
            <a:r>
              <a:rPr lang="ru-RU" sz="2000" smtClean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народов,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особый акцент будет сделан на  воспитание у детей и подростков культурных ценностей родного края, сохранение традиций и исторического наследия русского народа.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479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317</Words>
  <Application>Microsoft Office PowerPoint</Application>
  <PresentationFormat>Произвольный</PresentationFormat>
  <Paragraphs>23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                    Департамент социальной защиты населения Владимирской области                          ГКУСО ВО «Меленковский социально-реабилитационный центр  для несовершеннолетних»</vt:lpstr>
      <vt:lpstr>Цель проекта: создание благоприятных условий для организации досуга и времяпрепровождения детей , реализация их творческого потенциала в каникулярный период, в том числе многодетных, малообеспеченных семей, семей, находящихся в социально опасном положении и трудной жизненной ситуации,  родители которых работают. </vt:lpstr>
      <vt:lpstr>Взаимодействие  с  учреждениями </vt:lpstr>
      <vt:lpstr>Мероприятия проекта</vt:lpstr>
      <vt:lpstr>               Отзывы получателей социальных услуг</vt:lpstr>
      <vt:lpstr>         Результаты проекта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Департамент социальной защиты населения Владимирской области ГКУСО ВО «Меленковский социально-реабилитационный центр для несовершеннолетних»</dc:title>
  <dc:creator>User</dc:creator>
  <cp:lastModifiedBy>User</cp:lastModifiedBy>
  <cp:revision>20</cp:revision>
  <dcterms:created xsi:type="dcterms:W3CDTF">2022-05-04T06:01:52Z</dcterms:created>
  <dcterms:modified xsi:type="dcterms:W3CDTF">2022-05-04T12:52:39Z</dcterms:modified>
</cp:coreProperties>
</file>